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4" r:id="rId4"/>
    <p:sldId id="259" r:id="rId5"/>
    <p:sldId id="263" r:id="rId6"/>
    <p:sldId id="272" r:id="rId7"/>
    <p:sldId id="261" r:id="rId8"/>
    <p:sldId id="260" r:id="rId9"/>
    <p:sldId id="269" r:id="rId10"/>
    <p:sldId id="267" r:id="rId11"/>
    <p:sldId id="268" r:id="rId12"/>
    <p:sldId id="270" r:id="rId13"/>
    <p:sldId id="273" r:id="rId14"/>
    <p:sldId id="257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252105-6061-AF43-A7BC-C61CB0A0A128}" v="3" dt="2022-11-23T16:27:36.797"/>
    <p1510:client id="{2246A5D6-C34D-EA19-59E9-D794ADBAC4F9}" v="2" dt="2022-11-23T11:54:20.9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13"/>
    <p:restoredTop sz="94733"/>
  </p:normalViewPr>
  <p:slideViewPr>
    <p:cSldViewPr snapToGrid="0">
      <p:cViewPr varScale="1">
        <p:scale>
          <a:sx n="112" d="100"/>
          <a:sy n="112" d="100"/>
        </p:scale>
        <p:origin x="3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p Grunewald" userId="S::cenv0291@ox.ac.uk::85e4d637-8838-4548-bb75-1e965c71f355" providerId="AD" clId="Web-{2246A5D6-C34D-EA19-59E9-D794ADBAC4F9}"/>
    <pc:docChg chg="modSld">
      <pc:chgData name="Philipp Grunewald" userId="S::cenv0291@ox.ac.uk::85e4d637-8838-4548-bb75-1e965c71f355" providerId="AD" clId="Web-{2246A5D6-C34D-EA19-59E9-D794ADBAC4F9}" dt="2022-11-23T11:54:20.973" v="1" actId="20577"/>
      <pc:docMkLst>
        <pc:docMk/>
      </pc:docMkLst>
      <pc:sldChg chg="modSp">
        <pc:chgData name="Philipp Grunewald" userId="S::cenv0291@ox.ac.uk::85e4d637-8838-4548-bb75-1e965c71f355" providerId="AD" clId="Web-{2246A5D6-C34D-EA19-59E9-D794ADBAC4F9}" dt="2022-11-23T11:54:20.973" v="1" actId="20577"/>
        <pc:sldMkLst>
          <pc:docMk/>
          <pc:sldMk cId="3536804719" sldId="257"/>
        </pc:sldMkLst>
        <pc:spChg chg="mod">
          <ac:chgData name="Philipp Grunewald" userId="S::cenv0291@ox.ac.uk::85e4d637-8838-4548-bb75-1e965c71f355" providerId="AD" clId="Web-{2246A5D6-C34D-EA19-59E9-D794ADBAC4F9}" dt="2022-11-23T11:54:20.973" v="1" actId="20577"/>
          <ac:spMkLst>
            <pc:docMk/>
            <pc:sldMk cId="3536804719" sldId="257"/>
            <ac:spMk id="3" creationId="{75A2EBC3-BFC3-C9CE-EC23-98046D85F42E}"/>
          </ac:spMkLst>
        </pc:spChg>
      </pc:sldChg>
    </pc:docChg>
  </pc:docChgLst>
  <pc:docChgLst>
    <pc:chgData name="Philipp Grunewald" userId="85e4d637-8838-4548-bb75-1e965c71f355" providerId="ADAL" clId="{0D252105-6061-AF43-A7BC-C61CB0A0A128}"/>
    <pc:docChg chg="undo custSel addSld modSld">
      <pc:chgData name="Philipp Grunewald" userId="85e4d637-8838-4548-bb75-1e965c71f355" providerId="ADAL" clId="{0D252105-6061-AF43-A7BC-C61CB0A0A128}" dt="2022-11-23T16:27:36.797" v="25"/>
      <pc:docMkLst>
        <pc:docMk/>
      </pc:docMkLst>
      <pc:sldChg chg="addSp modSp add mod">
        <pc:chgData name="Philipp Grunewald" userId="85e4d637-8838-4548-bb75-1e965c71f355" providerId="ADAL" clId="{0D252105-6061-AF43-A7BC-C61CB0A0A128}" dt="2022-11-23T16:27:36.797" v="25"/>
        <pc:sldMkLst>
          <pc:docMk/>
          <pc:sldMk cId="97542576" sldId="271"/>
        </pc:sldMkLst>
        <pc:spChg chg="mod">
          <ac:chgData name="Philipp Grunewald" userId="85e4d637-8838-4548-bb75-1e965c71f355" providerId="ADAL" clId="{0D252105-6061-AF43-A7BC-C61CB0A0A128}" dt="2022-11-23T16:21:42.143" v="2" actId="1076"/>
          <ac:spMkLst>
            <pc:docMk/>
            <pc:sldMk cId="97542576" sldId="271"/>
            <ac:spMk id="2" creationId="{8D5D0359-E2FA-ECF5-8E3B-5BB23A44B74C}"/>
          </ac:spMkLst>
        </pc:spChg>
        <pc:spChg chg="mod">
          <ac:chgData name="Philipp Grunewald" userId="85e4d637-8838-4548-bb75-1e965c71f355" providerId="ADAL" clId="{0D252105-6061-AF43-A7BC-C61CB0A0A128}" dt="2022-11-23T16:21:36.908" v="1" actId="1076"/>
          <ac:spMkLst>
            <pc:docMk/>
            <pc:sldMk cId="97542576" sldId="271"/>
            <ac:spMk id="3" creationId="{990C3603-A457-EF7A-3E8B-3A8C206F339E}"/>
          </ac:spMkLst>
        </pc:spChg>
        <pc:spChg chg="add mod">
          <ac:chgData name="Philipp Grunewald" userId="85e4d637-8838-4548-bb75-1e965c71f355" providerId="ADAL" clId="{0D252105-6061-AF43-A7BC-C61CB0A0A128}" dt="2022-11-23T16:23:04.435" v="24" actId="14100"/>
          <ac:spMkLst>
            <pc:docMk/>
            <pc:sldMk cId="97542576" sldId="271"/>
            <ac:spMk id="4" creationId="{01654E76-D314-A5C7-8BB9-041611EDC481}"/>
          </ac:spMkLst>
        </pc:spChg>
        <pc:picChg chg="mod">
          <ac:chgData name="Philipp Grunewald" userId="85e4d637-8838-4548-bb75-1e965c71f355" providerId="ADAL" clId="{0D252105-6061-AF43-A7BC-C61CB0A0A128}" dt="2022-11-23T16:21:47.519" v="4" actId="1076"/>
          <ac:picMkLst>
            <pc:docMk/>
            <pc:sldMk cId="97542576" sldId="271"/>
            <ac:picMk id="5" creationId="{BF97C380-2B41-AAFE-7661-2ACB3401D3F6}"/>
          </ac:picMkLst>
        </pc:picChg>
        <pc:picChg chg="add mod">
          <ac:chgData name="Philipp Grunewald" userId="85e4d637-8838-4548-bb75-1e965c71f355" providerId="ADAL" clId="{0D252105-6061-AF43-A7BC-C61CB0A0A128}" dt="2022-11-23T16:27:36.797" v="25"/>
          <ac:picMkLst>
            <pc:docMk/>
            <pc:sldMk cId="97542576" sldId="271"/>
            <ac:picMk id="6" creationId="{B29A9499-7ADA-984E-758D-07ED7DD5067B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CB8D-D938-C963-1BD6-A66C4931B7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B36B27-AF6C-30C0-869D-8B3172D06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664CD-F3AF-DBC2-3AFE-CE692D3A7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D1B7F-F268-C76C-920C-0E347D325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0051B-907A-6EA7-889A-78E235512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704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BDE7B-9189-F532-8287-B22B13D25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597927-9A61-4C6B-66D0-FF3B92876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1B83E-DE85-0C99-BC60-E15DADF32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07965-7973-055B-98F9-6A3FD8E8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9EF31-3F7B-01A9-4D38-917BCA3B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990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0A78EE-EB07-9225-C741-F5D7F6A289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92688D-958D-E476-7432-7AC92FFD2C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E708E-9B38-0707-53B7-F2682660F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B5073-6752-2BF0-E819-0F5AF317A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D0103-652B-FCC6-3CC2-48753BC4A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773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BDD97-B275-34BE-FEA0-DA331F8A3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31459-7114-8D34-4263-76C1D4D75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76C4E-6FAC-5414-63C9-5E0E81A8A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2BB3B-8FC1-857A-B138-AED31D3BE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F8A1C-7B71-B248-7013-A39CEC302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262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CE260-D1D9-A448-EE96-E1D2891D9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C0793-5F5C-AF14-0A5E-7DC26C395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315CA-406A-D265-53FB-1FDBB2F1F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D5FD5-8849-ED51-8180-A9B232771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05A0F-99A2-BD43-02F7-9BAD8DD99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9088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C1B43-F06C-F0B6-BD73-2A0BFC6E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829CD-53EB-6EAB-A57A-794FBD224D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0788A3-DB44-1FBE-989E-7FE628761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F59832-E2F5-A1E6-AB62-C134D2E25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EF230D-B220-7DEF-8735-0D7DF708A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AC8F6-0A12-3D73-945C-64D44754C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39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4A63E-E957-A995-1C04-FEBD7F1A7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3CAB64-D347-82D2-240F-39753BE3E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980DCB-E039-6D1D-CA1D-8643F3DFFA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187A71-A5AC-1A53-17A1-C6F73013CE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A14C82-C31D-95C1-EEA0-3AD8608B6D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8B6BFC-BDCE-EEEB-91ED-8EE908489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0CE432-C32D-ACD8-3189-E6568CF04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85E93B-50E1-8FB9-2577-F6F50E72F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378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5FAD9-8D09-97FF-EF0F-EC8C5BD26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083780-B18A-8603-924B-8702F9AD4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492DF4-26DE-24F5-3981-A70A43191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54921-F439-4547-F96B-A5D869697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1811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235471-6BD2-F493-1AB9-1343DBCBC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96407D-4B0E-DEB8-166B-A7C2FB960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0E8BBC-00D2-4BCC-1194-842F30290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4378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AD9DE-008A-96BC-5D6E-3F20903C9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2721B-FC10-891B-DAF0-E4C90A330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ECAB7-483B-4508-F135-6E783A1E7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55AABE-5DA4-A93F-3FBC-2E91231AA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DDA9F-CB2D-88B0-BAC6-80AAE0211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FA1D3F-D4C5-8C1D-F227-9392BAF10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2339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B8919-8922-E55A-0CB4-4AE2C3617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7A1592-1B50-D4A9-9472-877A8D4390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5F882D-43FB-9EF7-73C4-BAE2809CBB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90647-D23F-F722-F51C-01C0EEC9C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E6711-FCDB-DCC1-AD86-9ECBDBCED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2047F6-FAA2-D36C-7F29-D9A3A3D9E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0293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E9ECA6-7073-1971-DF26-0B115985E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DA57C-F24D-030B-813C-6EA399A8E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917A6-D96C-6D6B-3695-EDF7D7921A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6D391-F56D-E64D-BAD1-EFAF83290210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A4371-0576-275D-2D84-FB34937538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A50FC-62FC-737E-41C5-B35AD2AA07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485C8-2020-3F40-9E7C-12F6889A6E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78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EPSRC%20grid%20storage%20kick%20off%20Howey.pptx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files.slack.com/files-pri/T01BVH94B55-F04C8SYR5RS/screenshot_2022-11-23_at_11.04.23.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iles.slack.com/files-pri/T01BVH94B55-F04C8SYR5RS/screenshot_2022-11-23_at_11.04.23.pn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C21F1-DFB7-A2BB-CE50-A3FEF18BD8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0511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GB" sz="3600" b="1" dirty="0">
                <a:effectLst/>
                <a:latin typeface="Arial" panose="020B0604020202020204" pitchFamily="34" charset="0"/>
              </a:rPr>
              <a:t>Data-driven exploration of the carbon emissions impact of grid energy storage deployment and dispatch </a:t>
            </a:r>
            <a:br>
              <a:rPr lang="en-GB" dirty="0"/>
            </a:br>
            <a:r>
              <a:rPr lang="en-GB" sz="3600" dirty="0"/>
              <a:t>(DDECEIGESDD?!)</a:t>
            </a:r>
            <a:br>
              <a:rPr lang="en-GB" sz="3600" dirty="0"/>
            </a:br>
            <a:br>
              <a:rPr lang="en-GB" dirty="0"/>
            </a:br>
            <a:r>
              <a:rPr lang="en-GB" dirty="0"/>
              <a:t>Kick off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F4CE33-68C2-CC4D-50DD-B236CE7C65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24 November 2022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D87B841-A364-0240-C730-D447D6906D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7" t="28131" r="8172" b="20347"/>
          <a:stretch/>
        </p:blipFill>
        <p:spPr bwMode="auto">
          <a:xfrm>
            <a:off x="485444" y="5464073"/>
            <a:ext cx="2609714" cy="1051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6E94176A-09DC-64BB-29A5-F2A28EC13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0235" y="5360988"/>
            <a:ext cx="1314081" cy="1257300"/>
          </a:xfrm>
          <a:prstGeom prst="rect">
            <a:avLst/>
          </a:prstGeo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C1EE7E27-5102-ABD3-D9CE-8910575F6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4463" y="5505889"/>
            <a:ext cx="3722764" cy="967498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324E7775-E928-692E-664F-DD38032B8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7374" y="5464073"/>
            <a:ext cx="3165510" cy="101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39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7E8B5-42CF-A39F-D4A2-A833CD44D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C9EB0-A59A-0005-6BC3-1E49A6565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5-10mins overview of each group/org represented, who is involved, what is exciting about the project, some questions for us to think about later</a:t>
            </a:r>
          </a:p>
          <a:p>
            <a:pPr lvl="1"/>
            <a:r>
              <a:rPr lang="en-GB" dirty="0"/>
              <a:t>Edinburgh</a:t>
            </a:r>
          </a:p>
          <a:p>
            <a:pPr lvl="1"/>
            <a:r>
              <a:rPr lang="en-GB" dirty="0"/>
              <a:t>Imperial</a:t>
            </a:r>
          </a:p>
          <a:p>
            <a:pPr lvl="1"/>
            <a:r>
              <a:rPr lang="en-GB" dirty="0">
                <a:hlinkClick r:id="rId2"/>
              </a:rPr>
              <a:t>Oxford</a:t>
            </a:r>
            <a:endParaRPr lang="en-GB" dirty="0"/>
          </a:p>
          <a:p>
            <a:pPr lvl="1"/>
            <a:r>
              <a:rPr lang="en-GB" dirty="0"/>
              <a:t>OCF</a:t>
            </a:r>
          </a:p>
          <a:p>
            <a:pPr lvl="1"/>
            <a:r>
              <a:rPr lang="en-GB" dirty="0"/>
              <a:t>National Grid</a:t>
            </a:r>
          </a:p>
          <a:p>
            <a:pPr lvl="1"/>
            <a:r>
              <a:rPr lang="en-GB" dirty="0"/>
              <a:t>(Pivot Power)</a:t>
            </a:r>
          </a:p>
          <a:p>
            <a:pPr lvl="1"/>
            <a:r>
              <a:rPr lang="en-GB" dirty="0"/>
              <a:t>Martin Robinson RSE</a:t>
            </a:r>
          </a:p>
        </p:txBody>
      </p:sp>
    </p:spTree>
    <p:extLst>
      <p:ext uri="{BB962C8B-B14F-4D97-AF65-F5344CB8AC3E}">
        <p14:creationId xmlns:p14="http://schemas.microsoft.com/office/powerpoint/2010/main" val="444740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9E861-42B1-D6A1-37FC-E30E83F09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2706"/>
            <a:ext cx="10515600" cy="1325563"/>
          </a:xfrm>
        </p:spPr>
        <p:txBody>
          <a:bodyPr/>
          <a:lstStyle/>
          <a:p>
            <a:r>
              <a:rPr lang="en-GB" dirty="0"/>
              <a:t>11:45 Break</a:t>
            </a:r>
          </a:p>
        </p:txBody>
      </p:sp>
    </p:spTree>
    <p:extLst>
      <p:ext uri="{BB962C8B-B14F-4D97-AF65-F5344CB8AC3E}">
        <p14:creationId xmlns:p14="http://schemas.microsoft.com/office/powerpoint/2010/main" val="1701807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9E861-42B1-D6A1-37FC-E30E83F09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270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GB" dirty="0"/>
              <a:t>12:00 Project details and background information 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7445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5C6E3-93A1-F8D6-491B-89EC299C2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158D4-D3FE-8673-A6D5-AD3C50742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GB" sz="1800" dirty="0">
                <a:effectLst/>
                <a:latin typeface="ArialMT"/>
              </a:rPr>
              <a:t>Develop a high-fidelity GB transmission system </a:t>
            </a:r>
            <a:r>
              <a:rPr lang="en-GB" sz="1800" b="1" dirty="0">
                <a:effectLst/>
                <a:latin typeface="ArialMT"/>
              </a:rPr>
              <a:t>power flow and market mode</a:t>
            </a:r>
            <a:r>
              <a:rPr lang="en-GB" sz="1800" dirty="0">
                <a:effectLst/>
                <a:latin typeface="ArialMT"/>
              </a:rPr>
              <a:t>l which can be used to evaluate the </a:t>
            </a:r>
            <a:r>
              <a:rPr lang="en-GB" sz="1800" b="1" dirty="0">
                <a:effectLst/>
                <a:latin typeface="ArialMT"/>
              </a:rPr>
              <a:t>direct and indirect carbon impacts </a:t>
            </a:r>
            <a:r>
              <a:rPr lang="en-GB" sz="1800" dirty="0">
                <a:effectLst/>
                <a:latin typeface="ArialMT"/>
              </a:rPr>
              <a:t>of new grid-scale energy storage systems, accounting for technology and location. </a:t>
            </a:r>
          </a:p>
          <a:p>
            <a:pPr>
              <a:buFont typeface="+mj-lt"/>
              <a:buAutoNum type="arabicPeriod"/>
            </a:pPr>
            <a:r>
              <a:rPr lang="en-GB" sz="1800" dirty="0">
                <a:effectLst/>
                <a:latin typeface="ArialMT"/>
              </a:rPr>
              <a:t>Develop scenarios for assessing the carbon reduction potential of energy storage at </a:t>
            </a:r>
            <a:r>
              <a:rPr lang="en-GB" sz="1800" b="1" dirty="0">
                <a:effectLst/>
                <a:latin typeface="ArialMT"/>
              </a:rPr>
              <a:t>investment/planning time scales </a:t>
            </a:r>
            <a:r>
              <a:rPr lang="en-GB" sz="1800" dirty="0">
                <a:effectLst/>
                <a:latin typeface="ArialMT"/>
              </a:rPr>
              <a:t>and methods for quantifying the impact of energy storage investment decisions on system-level carbon and financial performance. </a:t>
            </a:r>
          </a:p>
          <a:p>
            <a:pPr>
              <a:buFont typeface="+mj-lt"/>
              <a:buAutoNum type="arabicPeriod"/>
            </a:pPr>
            <a:r>
              <a:rPr lang="en-GB" sz="1800" dirty="0">
                <a:effectLst/>
                <a:latin typeface="ArialMT"/>
              </a:rPr>
              <a:t>Develop new tools for </a:t>
            </a:r>
            <a:r>
              <a:rPr lang="en-GB" sz="1800" b="1" dirty="0">
                <a:effectLst/>
                <a:latin typeface="ArialMT"/>
              </a:rPr>
              <a:t>time series modelling and data</a:t>
            </a:r>
            <a:r>
              <a:rPr lang="en-GB" sz="1800" dirty="0">
                <a:effectLst/>
                <a:latin typeface="ArialMT"/>
              </a:rPr>
              <a:t> curation, generation, and management to improve model consistency and to accurately quantify the uncertainty of results. </a:t>
            </a:r>
          </a:p>
          <a:p>
            <a:pPr>
              <a:buFont typeface="+mj-lt"/>
              <a:buAutoNum type="arabicPeriod"/>
            </a:pPr>
            <a:r>
              <a:rPr lang="en-GB" sz="1800" dirty="0">
                <a:effectLst/>
                <a:latin typeface="ArialMT"/>
              </a:rPr>
              <a:t>Complete national scale analysis for the next </a:t>
            </a:r>
            <a:r>
              <a:rPr lang="en-GB" sz="1800" b="1" dirty="0">
                <a:effectLst/>
                <a:latin typeface="ArialMT"/>
              </a:rPr>
              <a:t>15 years </a:t>
            </a:r>
            <a:r>
              <a:rPr lang="en-GB" sz="1800" dirty="0">
                <a:effectLst/>
                <a:latin typeface="ArialMT"/>
              </a:rPr>
              <a:t>and develop a report with </a:t>
            </a:r>
            <a:r>
              <a:rPr lang="en-GB" sz="1800" b="1" dirty="0">
                <a:effectLst/>
                <a:latin typeface="ArialMT"/>
              </a:rPr>
              <a:t>policy recommendations </a:t>
            </a:r>
            <a:r>
              <a:rPr lang="en-GB" sz="1800" dirty="0">
                <a:effectLst/>
                <a:latin typeface="ArialMT"/>
              </a:rPr>
              <a:t>for near- and longer-term market reforms. </a:t>
            </a:r>
          </a:p>
          <a:p>
            <a:pPr>
              <a:buFont typeface="+mj-lt"/>
              <a:buAutoNum type="arabicPeriod"/>
            </a:pPr>
            <a:r>
              <a:rPr lang="en-GB" sz="1800" dirty="0">
                <a:effectLst/>
                <a:latin typeface="ArialMT"/>
              </a:rPr>
              <a:t>Integrate the new models into an </a:t>
            </a:r>
            <a:r>
              <a:rPr lang="en-GB" sz="1800" b="1" dirty="0">
                <a:effectLst/>
                <a:latin typeface="ArialMT"/>
              </a:rPr>
              <a:t>open-source software toolkit </a:t>
            </a:r>
            <a:r>
              <a:rPr lang="en-GB" sz="1800" dirty="0">
                <a:effectLst/>
                <a:latin typeface="ArialMT"/>
              </a:rPr>
              <a:t>for other researchers, analysts, and policymakers.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859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66AD9E-8FCA-7456-B044-6D09C6C6A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8105" y="0"/>
            <a:ext cx="6056052" cy="27291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9F5EDA-D5B1-D653-13AC-327486DEF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2EBC3-BFC3-C9CE-EC23-98046D85F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278" y="2729184"/>
            <a:ext cx="11831444" cy="412881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tabLst>
                <a:tab pos="7997825" algn="l"/>
                <a:tab pos="11239500" algn="r"/>
              </a:tabLst>
            </a:pPr>
            <a:r>
              <a:rPr lang="en-GB" sz="1800" b="1" dirty="0">
                <a:effectLst/>
                <a:latin typeface="Arial" panose="020B0604020202020204" pitchFamily="34" charset="0"/>
              </a:rPr>
              <a:t>WP1: Transmission grid and economic dispatch modelling 	</a:t>
            </a:r>
            <a:r>
              <a:rPr lang="en-GB" sz="1800" b="1" dirty="0" err="1">
                <a:effectLst/>
                <a:latin typeface="Arial" panose="020B0604020202020204" pitchFamily="34" charset="0"/>
              </a:rPr>
              <a:t>Morstyn</a:t>
            </a:r>
            <a:r>
              <a:rPr lang="en-GB" sz="1800" b="1" dirty="0">
                <a:effectLst/>
                <a:latin typeface="Arial" panose="020B0604020202020204" pitchFamily="34" charset="0"/>
              </a:rPr>
              <a:t>	Month</a:t>
            </a:r>
            <a:endParaRPr lang="en-GB" sz="1200" dirty="0"/>
          </a:p>
          <a:p>
            <a:pPr marL="685800" lvl="2">
              <a:tabLst>
                <a:tab pos="7997825" algn="l"/>
                <a:tab pos="11239500" algn="r"/>
              </a:tabLst>
            </a:pPr>
            <a:r>
              <a:rPr lang="en-GB" sz="1400" dirty="0">
                <a:effectLst/>
                <a:latin typeface="Arial" panose="020B0604020202020204" pitchFamily="34" charset="0"/>
              </a:rPr>
              <a:t>1: Grid and market modelling	</a:t>
            </a:r>
            <a:r>
              <a:rPr lang="en-GB" sz="1400" dirty="0" err="1">
                <a:effectLst/>
                <a:latin typeface="Arial" panose="020B0604020202020204" pitchFamily="34" charset="0"/>
              </a:rPr>
              <a:t>Morstyn</a:t>
            </a:r>
            <a:r>
              <a:rPr lang="en-GB" sz="1400" dirty="0">
                <a:effectLst/>
                <a:latin typeface="Arial" panose="020B0604020202020204" pitchFamily="34" charset="0"/>
              </a:rPr>
              <a:t>, Green	1-15 </a:t>
            </a:r>
            <a:endParaRPr lang="en-GB" sz="700" dirty="0"/>
          </a:p>
          <a:p>
            <a:pPr marL="685800" lvl="2">
              <a:tabLst>
                <a:tab pos="7997825" algn="l"/>
                <a:tab pos="11239500" algn="r"/>
              </a:tabLst>
            </a:pPr>
            <a:r>
              <a:rPr lang="en-GB" sz="1400" dirty="0">
                <a:effectLst/>
                <a:latin typeface="Arial"/>
                <a:cs typeface="Arial"/>
              </a:rPr>
              <a:t>2</a:t>
            </a:r>
            <a:r>
              <a:rPr lang="en-GB" sz="1400" dirty="0">
                <a:latin typeface="Arial"/>
                <a:cs typeface="Arial"/>
              </a:rPr>
              <a:t>:</a:t>
            </a:r>
            <a:r>
              <a:rPr lang="en-GB" sz="1400" dirty="0">
                <a:effectLst/>
                <a:latin typeface="Arial"/>
                <a:cs typeface="Arial"/>
              </a:rPr>
              <a:t> Storage modelling	Howey, Green	 1-15</a:t>
            </a:r>
            <a:r>
              <a:rPr lang="en-GB" sz="1400" dirty="0">
                <a:latin typeface="Arial"/>
                <a:cs typeface="Arial"/>
              </a:rPr>
              <a:t> </a:t>
            </a:r>
            <a:endParaRPr lang="en-GB" sz="700" dirty="0"/>
          </a:p>
          <a:p>
            <a:pPr marL="685800" lvl="2">
              <a:tabLst>
                <a:tab pos="7997825" algn="l"/>
                <a:tab pos="11239500" algn="r"/>
              </a:tabLst>
            </a:pPr>
            <a:r>
              <a:rPr lang="en-GB" sz="1400" dirty="0">
                <a:effectLst/>
                <a:latin typeface="Arial"/>
                <a:cs typeface="Arial"/>
              </a:rPr>
              <a:t>3</a:t>
            </a:r>
            <a:r>
              <a:rPr lang="en-GB" sz="1400" dirty="0">
                <a:latin typeface="Arial"/>
                <a:cs typeface="Arial"/>
              </a:rPr>
              <a:t>:</a:t>
            </a:r>
            <a:r>
              <a:rPr lang="en-GB" sz="1400" dirty="0">
                <a:effectLst/>
                <a:latin typeface="Arial"/>
                <a:cs typeface="Arial"/>
              </a:rPr>
              <a:t> Model implementation via high performance computing 	</a:t>
            </a:r>
            <a:r>
              <a:rPr lang="en-GB" sz="1400" dirty="0" err="1">
                <a:effectLst/>
                <a:latin typeface="Arial"/>
                <a:cs typeface="Arial"/>
              </a:rPr>
              <a:t>Morstyn</a:t>
            </a:r>
            <a:r>
              <a:rPr lang="en-GB" sz="1400" dirty="0">
                <a:effectLst/>
                <a:latin typeface="Arial"/>
                <a:cs typeface="Arial"/>
              </a:rPr>
              <a:t>	 13-18</a:t>
            </a:r>
            <a:r>
              <a:rPr lang="en-GB" sz="1400" dirty="0">
                <a:latin typeface="Arial"/>
                <a:cs typeface="Arial"/>
              </a:rPr>
              <a:t> </a:t>
            </a:r>
            <a:endParaRPr lang="en-GB" sz="1000" b="1" dirty="0">
              <a:effectLst/>
              <a:latin typeface="Arial" panose="020B0604020202020204" pitchFamily="34" charset="0"/>
            </a:endParaRPr>
          </a:p>
          <a:p>
            <a:pPr>
              <a:tabLst>
                <a:tab pos="7997825" algn="l"/>
                <a:tab pos="11239500" algn="r"/>
              </a:tabLst>
            </a:pPr>
            <a:r>
              <a:rPr lang="en-GB" sz="1800" b="1" dirty="0">
                <a:effectLst/>
                <a:latin typeface="Arial" panose="020B0604020202020204" pitchFamily="34" charset="0"/>
              </a:rPr>
              <a:t>WP2: Investment planning and scenarios 	</a:t>
            </a:r>
            <a:r>
              <a:rPr lang="en-GB" sz="1800" b="1" dirty="0" err="1">
                <a:effectLst/>
                <a:latin typeface="Arial" panose="020B0604020202020204" pitchFamily="34" charset="0"/>
              </a:rPr>
              <a:t>Aunedi</a:t>
            </a:r>
            <a:endParaRPr lang="en-GB" sz="1200" dirty="0"/>
          </a:p>
          <a:p>
            <a:pPr marL="685800" lvl="2">
              <a:tabLst>
                <a:tab pos="7997825" algn="l"/>
                <a:tab pos="11239500" algn="r"/>
              </a:tabLst>
            </a:pPr>
            <a:r>
              <a:rPr lang="en-GB" sz="1400" dirty="0">
                <a:effectLst/>
                <a:latin typeface="Arial" panose="020B0604020202020204" pitchFamily="34" charset="0"/>
              </a:rPr>
              <a:t>1: System scenarios	</a:t>
            </a:r>
            <a:r>
              <a:rPr lang="en-GB" sz="1400" dirty="0" err="1">
                <a:effectLst/>
                <a:latin typeface="Arial" panose="020B0604020202020204" pitchFamily="34" charset="0"/>
              </a:rPr>
              <a:t>Aunedi</a:t>
            </a:r>
            <a:r>
              <a:rPr lang="en-GB" sz="1400" dirty="0">
                <a:effectLst/>
                <a:latin typeface="Arial" panose="020B0604020202020204" pitchFamily="34" charset="0"/>
              </a:rPr>
              <a:t>, Green, </a:t>
            </a:r>
            <a:r>
              <a:rPr lang="en-GB" sz="1400" dirty="0" err="1">
                <a:effectLst/>
                <a:latin typeface="Arial" panose="020B0604020202020204" pitchFamily="34" charset="0"/>
              </a:rPr>
              <a:t>Morstyn</a:t>
            </a:r>
            <a:r>
              <a:rPr lang="en-GB" sz="1400" dirty="0">
                <a:latin typeface="Arial" panose="020B0604020202020204" pitchFamily="34" charset="0"/>
              </a:rPr>
              <a:t>	</a:t>
            </a:r>
            <a:r>
              <a:rPr lang="en-GB" sz="1400" dirty="0">
                <a:effectLst/>
                <a:latin typeface="Arial" panose="020B0604020202020204" pitchFamily="34" charset="0"/>
              </a:rPr>
              <a:t> 1-12 </a:t>
            </a:r>
            <a:endParaRPr lang="en-GB" sz="700" dirty="0"/>
          </a:p>
          <a:p>
            <a:pPr marL="685800" lvl="2">
              <a:tabLst>
                <a:tab pos="7997825" algn="l"/>
                <a:tab pos="11239500" algn="r"/>
              </a:tabLst>
            </a:pPr>
            <a:r>
              <a:rPr lang="en-GB" sz="1400" dirty="0">
                <a:effectLst/>
                <a:latin typeface="Arial" panose="020B0604020202020204" pitchFamily="34" charset="0"/>
              </a:rPr>
              <a:t>2: Carbon impact of energy storage in unconstrained grid 	</a:t>
            </a:r>
            <a:r>
              <a:rPr lang="en-GB" sz="1400" dirty="0" err="1">
                <a:effectLst/>
                <a:latin typeface="Arial" panose="020B0604020202020204" pitchFamily="34" charset="0"/>
              </a:rPr>
              <a:t>Aunedi</a:t>
            </a:r>
            <a:r>
              <a:rPr lang="en-GB" sz="1400" dirty="0">
                <a:effectLst/>
                <a:latin typeface="Arial" panose="020B0604020202020204" pitchFamily="34" charset="0"/>
              </a:rPr>
              <a:t>, Howey	13-24 </a:t>
            </a:r>
            <a:endParaRPr lang="en-GB" sz="700" dirty="0"/>
          </a:p>
          <a:p>
            <a:pPr marL="685800" lvl="2">
              <a:tabLst>
                <a:tab pos="7997825" algn="l"/>
                <a:tab pos="11239500" algn="r"/>
              </a:tabLst>
            </a:pPr>
            <a:r>
              <a:rPr lang="en-GB" sz="1400" dirty="0">
                <a:effectLst/>
                <a:latin typeface="Arial" panose="020B0604020202020204" pitchFamily="34" charset="0"/>
              </a:rPr>
              <a:t>3: Carbon impact of energy storage in constrained grid 	</a:t>
            </a:r>
            <a:r>
              <a:rPr lang="en-GB" sz="1400" dirty="0" err="1">
                <a:effectLst/>
                <a:latin typeface="Arial" panose="020B0604020202020204" pitchFamily="34" charset="0"/>
              </a:rPr>
              <a:t>Aunedi</a:t>
            </a:r>
            <a:r>
              <a:rPr lang="en-GB" sz="1400" dirty="0">
                <a:effectLst/>
                <a:latin typeface="Arial" panose="020B0604020202020204" pitchFamily="34" charset="0"/>
              </a:rPr>
              <a:t>, </a:t>
            </a:r>
            <a:r>
              <a:rPr lang="en-GB" sz="1400" dirty="0" err="1">
                <a:effectLst/>
                <a:latin typeface="Arial" panose="020B0604020202020204" pitchFamily="34" charset="0"/>
              </a:rPr>
              <a:t>Morstyn</a:t>
            </a:r>
            <a:r>
              <a:rPr lang="en-GB" sz="1400" dirty="0">
                <a:latin typeface="Arial" panose="020B0604020202020204" pitchFamily="34" charset="0"/>
              </a:rPr>
              <a:t>	</a:t>
            </a:r>
            <a:r>
              <a:rPr lang="en-GB" sz="1400" dirty="0">
                <a:effectLst/>
                <a:latin typeface="Arial" panose="020B0604020202020204" pitchFamily="34" charset="0"/>
              </a:rPr>
              <a:t>13-24 </a:t>
            </a:r>
            <a:endParaRPr lang="en-GB" sz="1000" b="1" dirty="0">
              <a:effectLst/>
              <a:latin typeface="Arial" panose="020B0604020202020204" pitchFamily="34" charset="0"/>
            </a:endParaRPr>
          </a:p>
          <a:p>
            <a:pPr>
              <a:tabLst>
                <a:tab pos="7997825" algn="l"/>
                <a:tab pos="11239500" algn="r"/>
              </a:tabLst>
            </a:pPr>
            <a:r>
              <a:rPr lang="en-GB" sz="1800" b="1" dirty="0">
                <a:effectLst/>
                <a:latin typeface="Arial" panose="020B0604020202020204" pitchFamily="34" charset="0"/>
              </a:rPr>
              <a:t>WP3: Data-driven modelling and data management 	Howey </a:t>
            </a:r>
            <a:endParaRPr lang="en-GB" sz="1200" dirty="0"/>
          </a:p>
          <a:p>
            <a:pPr marL="685800" lvl="2">
              <a:tabLst>
                <a:tab pos="7997825" algn="l"/>
                <a:tab pos="11239500" algn="r"/>
              </a:tabLst>
            </a:pPr>
            <a:r>
              <a:rPr lang="en-GB" sz="1400" dirty="0">
                <a:effectLst/>
                <a:latin typeface="Arial" panose="020B0604020202020204" pitchFamily="34" charset="0"/>
              </a:rPr>
              <a:t>1: Time-series forecasting 	Howey, </a:t>
            </a:r>
            <a:r>
              <a:rPr lang="en-GB" sz="1400" dirty="0" err="1">
                <a:effectLst/>
                <a:latin typeface="Arial" panose="020B0604020202020204" pitchFamily="34" charset="0"/>
              </a:rPr>
              <a:t>Morstyn</a:t>
            </a:r>
            <a:r>
              <a:rPr lang="en-GB" sz="1400" dirty="0">
                <a:effectLst/>
                <a:latin typeface="Arial" panose="020B0604020202020204" pitchFamily="34" charset="0"/>
              </a:rPr>
              <a:t>	 1-15 </a:t>
            </a:r>
            <a:endParaRPr lang="en-GB" sz="700" dirty="0"/>
          </a:p>
          <a:p>
            <a:pPr marL="685800" lvl="2">
              <a:tabLst>
                <a:tab pos="7997825" algn="l"/>
                <a:tab pos="11239500" algn="r"/>
              </a:tabLst>
            </a:pPr>
            <a:r>
              <a:rPr lang="en-GB" sz="1400" dirty="0">
                <a:effectLst/>
                <a:latin typeface="Arial" panose="020B0604020202020204" pitchFamily="34" charset="0"/>
              </a:rPr>
              <a:t>2: Data curation, generation and management 	Howey, </a:t>
            </a:r>
            <a:r>
              <a:rPr lang="en-GB" sz="1400" dirty="0" err="1">
                <a:effectLst/>
                <a:latin typeface="Arial" panose="020B0604020202020204" pitchFamily="34" charset="0"/>
              </a:rPr>
              <a:t>Aunedi</a:t>
            </a:r>
            <a:r>
              <a:rPr lang="en-GB" sz="1400" dirty="0">
                <a:effectLst/>
                <a:latin typeface="Arial" panose="020B0604020202020204" pitchFamily="34" charset="0"/>
              </a:rPr>
              <a:t>	 1-24 </a:t>
            </a:r>
            <a:endParaRPr lang="en-GB" sz="1000" b="1" dirty="0">
              <a:effectLst/>
              <a:latin typeface="Arial" panose="020B0604020202020204" pitchFamily="34" charset="0"/>
            </a:endParaRPr>
          </a:p>
          <a:p>
            <a:pPr>
              <a:tabLst>
                <a:tab pos="7997825" algn="l"/>
                <a:tab pos="11239500" algn="r"/>
              </a:tabLst>
            </a:pPr>
            <a:r>
              <a:rPr lang="en-GB" sz="1800" b="1" dirty="0">
                <a:effectLst/>
                <a:latin typeface="Arial" panose="020B0604020202020204" pitchFamily="34" charset="0"/>
              </a:rPr>
              <a:t>WP4: Synthesis and impact 	Howey, all	1-24 </a:t>
            </a:r>
            <a:endParaRPr lang="en-GB" dirty="0"/>
          </a:p>
          <a:p>
            <a:pPr>
              <a:tabLst>
                <a:tab pos="7997825" algn="l"/>
                <a:tab pos="11239500" algn="r"/>
              </a:tabLst>
            </a:pP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94B25C-C4A8-2422-17E3-F2ABABA05356}"/>
              </a:ext>
            </a:extLst>
          </p:cNvPr>
          <p:cNvSpPr txBox="1"/>
          <p:nvPr/>
        </p:nvSpPr>
        <p:spPr>
          <a:xfrm>
            <a:off x="180278" y="1484395"/>
            <a:ext cx="29436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Twin aims:</a:t>
            </a:r>
          </a:p>
          <a:p>
            <a:r>
              <a:rPr lang="en-GB" dirty="0"/>
              <a:t>1) Operation (Temporal)</a:t>
            </a:r>
          </a:p>
          <a:p>
            <a:r>
              <a:rPr lang="en-GB" dirty="0"/>
              <a:t>2) Planning (</a:t>
            </a:r>
            <a:r>
              <a:rPr lang="en-GB" dirty="0" err="1"/>
              <a:t>Spatio</a:t>
            </a:r>
            <a:r>
              <a:rPr lang="en-GB" dirty="0"/>
              <a:t>-temporal)</a:t>
            </a:r>
          </a:p>
        </p:txBody>
      </p:sp>
    </p:spTree>
    <p:extLst>
      <p:ext uri="{BB962C8B-B14F-4D97-AF65-F5344CB8AC3E}">
        <p14:creationId xmlns:p14="http://schemas.microsoft.com/office/powerpoint/2010/main" val="3536804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A389F-2147-C903-A3BC-382A30916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44255-818F-3F01-D32D-F4FFCBF41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4816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B4632-3F84-01B3-74D9-92CA0D3A6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0672F-DC8D-A8B0-01AE-05330B915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Github</a:t>
            </a:r>
            <a:endParaRPr lang="en-GB" dirty="0"/>
          </a:p>
          <a:p>
            <a:r>
              <a:rPr lang="en-GB" dirty="0"/>
              <a:t>Slack</a:t>
            </a:r>
          </a:p>
          <a:p>
            <a:r>
              <a:rPr lang="en-GB"/>
              <a:t>Etc…</a:t>
            </a:r>
          </a:p>
        </p:txBody>
      </p:sp>
    </p:spTree>
    <p:extLst>
      <p:ext uri="{BB962C8B-B14F-4D97-AF65-F5344CB8AC3E}">
        <p14:creationId xmlns:p14="http://schemas.microsoft.com/office/powerpoint/2010/main" val="199081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7EFC1-FD42-59B9-4AB2-3BDC471DC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EB41716-9DB7-90C7-CFDA-552BA5E9FC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666594"/>
              </p:ext>
            </p:extLst>
          </p:nvPr>
        </p:nvGraphicFramePr>
        <p:xfrm>
          <a:off x="5051503" y="-2"/>
          <a:ext cx="6902604" cy="6939139"/>
        </p:xfrm>
        <a:graphic>
          <a:graphicData uri="http://schemas.openxmlformats.org/drawingml/2006/table">
            <a:tbl>
              <a:tblPr/>
              <a:tblGrid>
                <a:gridCol w="759286">
                  <a:extLst>
                    <a:ext uri="{9D8B030D-6E8A-4147-A177-3AD203B41FA5}">
                      <a16:colId xmlns:a16="http://schemas.microsoft.com/office/drawing/2014/main" val="2176014512"/>
                    </a:ext>
                  </a:extLst>
                </a:gridCol>
                <a:gridCol w="6143318">
                  <a:extLst>
                    <a:ext uri="{9D8B030D-6E8A-4147-A177-3AD203B41FA5}">
                      <a16:colId xmlns:a16="http://schemas.microsoft.com/office/drawing/2014/main" val="1531207728"/>
                    </a:ext>
                  </a:extLst>
                </a:gridCol>
              </a:tblGrid>
              <a:tr h="490760">
                <a:tc>
                  <a:txBody>
                    <a:bodyPr/>
                    <a:lstStyle/>
                    <a:p>
                      <a:pPr fontAlgn="t"/>
                      <a:endParaRPr lang="en-GB" sz="2400">
                        <a:effectLst/>
                      </a:endParaRPr>
                    </a:p>
                    <a:p>
                      <a:pPr algn="l" rtl="0" fontAlgn="base"/>
                      <a:r>
                        <a:rPr lang="en-GB" sz="1400" b="0" i="0">
                          <a:effectLst/>
                          <a:latin typeface="Calibri" panose="020F0502020204030204" pitchFamily="34" charset="0"/>
                        </a:rPr>
                        <a:t>0930 </a:t>
                      </a:r>
                      <a:endParaRPr lang="en-GB" sz="2400" b="0" i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30C0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endParaRPr lang="en-GB" sz="2400" dirty="0">
                        <a:effectLst/>
                      </a:endParaRPr>
                    </a:p>
                    <a:p>
                      <a:pPr algn="l" rtl="0" fontAlgn="base"/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Arrival and coffee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E01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1284064"/>
                  </a:ext>
                </a:extLst>
              </a:tr>
              <a:tr h="825086"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1000 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30C0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3D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1" i="0" dirty="0">
                          <a:effectLst/>
                          <a:latin typeface="Calibri" panose="020F0502020204030204" pitchFamily="34" charset="0"/>
                        </a:rPr>
                        <a:t>Welcome</a:t>
                      </a: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                      DH </a:t>
                      </a:r>
                      <a:endParaRPr lang="en-GB" sz="2400" b="0" i="0" dirty="0">
                        <a:effectLst/>
                      </a:endParaRP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Aims of the kick-off meeting 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Brief round table 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Recap of the project objectives and scope </a:t>
                      </a: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1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3E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4551557"/>
                  </a:ext>
                </a:extLst>
              </a:tr>
              <a:tr h="1148576"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1030 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3D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071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1" i="0" dirty="0">
                          <a:effectLst/>
                          <a:latin typeface="Calibri" panose="020F0502020204030204" pitchFamily="34" charset="0"/>
                        </a:rPr>
                        <a:t>Introductions</a:t>
                      </a: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. Each to give 5-10 mins overview</a:t>
                      </a:r>
                      <a:endParaRPr lang="en-GB" sz="2400" b="0" i="0" dirty="0">
                        <a:effectLst/>
                      </a:endParaRP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Edinburgh                  TM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Imperial                      MA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Oxford                         DH 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OCF, National Grid, Pivot Power 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Introduction to research software engineering (Martin Robinson) </a:t>
                      </a: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03E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06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4661595"/>
                  </a:ext>
                </a:extLst>
              </a:tr>
              <a:tr h="310269"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1145 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6071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00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1" i="0" dirty="0">
                          <a:effectLst/>
                          <a:latin typeface="Calibri" panose="020F0502020204030204" pitchFamily="34" charset="0"/>
                        </a:rPr>
                        <a:t>Break</a:t>
                      </a: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B06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4E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415184"/>
                  </a:ext>
                </a:extLst>
              </a:tr>
              <a:tr h="823119"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1200 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9000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0B6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1" i="0" dirty="0">
                          <a:effectLst/>
                          <a:latin typeface="Calibri" panose="020F0502020204030204" pitchFamily="34" charset="0"/>
                        </a:rPr>
                        <a:t>Project details and background information</a:t>
                      </a: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endParaRPr lang="en-GB" sz="2400" b="0" i="0" dirty="0">
                        <a:effectLst/>
                      </a:endParaRP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Deeper dive on the project aims, background, hypotheses and work plan 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Existing </a:t>
                      </a:r>
                      <a:r>
                        <a:rPr lang="en-GB" sz="1400" b="0" i="0" dirty="0" err="1">
                          <a:effectLst/>
                          <a:latin typeface="Calibri" panose="020F0502020204030204" pitchFamily="34" charset="0"/>
                        </a:rPr>
                        <a:t>WeSim</a:t>
                      </a: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model (MA) 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Existing BEIS study and model (TM/team) </a:t>
                      </a: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4E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3D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0715163"/>
                  </a:ext>
                </a:extLst>
              </a:tr>
              <a:tr h="358910"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1300 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30B6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B1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LUNCH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03D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0B1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0449111"/>
                  </a:ext>
                </a:extLst>
              </a:tr>
              <a:tr h="992459"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1400 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20B1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A1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1" i="0" dirty="0">
                          <a:effectLst/>
                          <a:latin typeface="Calibri" panose="020F0502020204030204" pitchFamily="34" charset="0"/>
                        </a:rPr>
                        <a:t>Discussions</a:t>
                      </a: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. Facilitated breakout groups           PG</a:t>
                      </a:r>
                      <a:endParaRPr lang="en-GB" sz="2400" b="0" i="0" dirty="0">
                        <a:effectLst/>
                      </a:endParaRP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Is the proposal still ok as it stands? What would we change? 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What would the first 1-2 outputs/papers/code etc. look like? 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How to best organise a joint code base and work closely together 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 + the questions posed by everyone in the introductions (above) </a:t>
                      </a: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B0B1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0A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9359815"/>
                  </a:ext>
                </a:extLst>
              </a:tr>
              <a:tr h="825562"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1500 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A1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325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1" i="0" dirty="0">
                          <a:effectLst/>
                          <a:latin typeface="Calibri" panose="020F0502020204030204" pitchFamily="34" charset="0"/>
                        </a:rPr>
                        <a:t>Planning</a:t>
                      </a: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endParaRPr lang="en-GB" sz="2400" b="0" i="0" dirty="0">
                        <a:effectLst/>
                      </a:endParaRP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Summarise next steps/actions 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Review project plan/Gantt chart </a:t>
                      </a:r>
                    </a:p>
                    <a:p>
                      <a:pPr algn="l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Decide on who owns each of the key deliverables  </a:t>
                      </a: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B0A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0D5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4750016"/>
                  </a:ext>
                </a:extLst>
              </a:tr>
              <a:tr h="490760"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1600 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90325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GB" sz="1400" b="0" i="0" dirty="0">
                          <a:effectLst/>
                          <a:latin typeface="Calibri" panose="020F0502020204030204" pitchFamily="34" charset="0"/>
                        </a:rPr>
                        <a:t>Depart </a:t>
                      </a:r>
                      <a:endParaRPr lang="en-GB" sz="2400" b="0" i="0" dirty="0">
                        <a:effectLst/>
                      </a:endParaRPr>
                    </a:p>
                  </a:txBody>
                  <a:tcPr marL="48800" marR="48800" marT="24400" marB="244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00D5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46287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7459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A6206-9638-1317-A9AB-2C26BE30D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739F4-99F4-0FBC-A2E5-64C364267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Getting to know each other</a:t>
            </a:r>
          </a:p>
          <a:p>
            <a:r>
              <a:rPr lang="en-GB" dirty="0"/>
              <a:t>Remembering what the project is about</a:t>
            </a:r>
          </a:p>
          <a:p>
            <a:r>
              <a:rPr lang="en-GB" dirty="0"/>
              <a:t>Review and update the project plans</a:t>
            </a:r>
          </a:p>
          <a:p>
            <a:r>
              <a:rPr lang="en-GB" dirty="0"/>
              <a:t>Discuss and agree how to collaborate as a single team</a:t>
            </a:r>
          </a:p>
          <a:p>
            <a:r>
              <a:rPr lang="en-GB" dirty="0"/>
              <a:t>Define actions for the next 4 months</a:t>
            </a:r>
          </a:p>
          <a:p>
            <a:r>
              <a:rPr lang="en-GB" i="1" dirty="0"/>
              <a:t>&lt;Round table&gt;</a:t>
            </a:r>
          </a:p>
        </p:txBody>
      </p:sp>
    </p:spTree>
    <p:extLst>
      <p:ext uri="{BB962C8B-B14F-4D97-AF65-F5344CB8AC3E}">
        <p14:creationId xmlns:p14="http://schemas.microsoft.com/office/powerpoint/2010/main" val="291839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5C6E3-93A1-F8D6-491B-89EC299C2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are we here? Overall aim..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158D4-D3FE-8673-A6D5-AD3C50742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Develop tools for determining optimal LOCATION and DISPATCH of grid energy storage. </a:t>
            </a:r>
          </a:p>
          <a:p>
            <a:r>
              <a:rPr lang="en-GB" dirty="0"/>
              <a:t>Two hypotheses to test</a:t>
            </a:r>
          </a:p>
          <a:p>
            <a:pPr lvl="1"/>
            <a:r>
              <a:rPr lang="en-GB" dirty="0"/>
              <a:t>Accounting for location-specific (indirect) impacts during dispatch could have carbon emission benefits</a:t>
            </a:r>
          </a:p>
          <a:p>
            <a:pPr lvl="1"/>
            <a:r>
              <a:rPr lang="en-GB" dirty="0"/>
              <a:t>Placing storage optimally could accelerate build of renewables</a:t>
            </a:r>
          </a:p>
          <a:p>
            <a:pPr lvl="1"/>
            <a:endParaRPr lang="en-GB" dirty="0"/>
          </a:p>
          <a:p>
            <a:r>
              <a:rPr lang="en-GB" dirty="0"/>
              <a:t>Keep in the back of your mind, though</a:t>
            </a:r>
          </a:p>
          <a:p>
            <a:pPr lvl="1"/>
            <a:r>
              <a:rPr lang="en-GB" dirty="0"/>
              <a:t>What do we mean by indirect impacts</a:t>
            </a:r>
          </a:p>
          <a:p>
            <a:pPr lvl="1"/>
            <a:r>
              <a:rPr lang="en-GB" dirty="0"/>
              <a:t>What to we mean by “optimally”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3472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FBEF-EBEB-C4EF-C2A1-A67D8D4D8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 the beginning…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C64F23-C86C-43D3-01D4-5999E852C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11300"/>
            <a:ext cx="5739558" cy="534670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67B4AE0-9E40-2EA7-F992-9CA288EF25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6314" y="1511300"/>
            <a:ext cx="5563648" cy="1625140"/>
          </a:xfrm>
        </p:spPr>
      </p:pic>
    </p:spTree>
    <p:extLst>
      <p:ext uri="{BB962C8B-B14F-4D97-AF65-F5344CB8AC3E}">
        <p14:creationId xmlns:p14="http://schemas.microsoft.com/office/powerpoint/2010/main" val="289968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43C14-D6D8-C3E7-AA48-C9ECF4988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is this an issue?</a:t>
            </a:r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04431F71-6701-F215-00DB-AB56C2127E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39" t="4715" r="7971" b="5203"/>
          <a:stretch/>
        </p:blipFill>
        <p:spPr>
          <a:xfrm>
            <a:off x="4485207" y="1543302"/>
            <a:ext cx="7346755" cy="4909654"/>
          </a:xfrm>
          <a:prstGeom prst="rect">
            <a:avLst/>
          </a:prstGeom>
        </p:spPr>
      </p:pic>
      <p:sp>
        <p:nvSpPr>
          <p:cNvPr id="7" name="AutoShape 2">
            <a:hlinkClick r:id="rId3"/>
            <a:extLst>
              <a:ext uri="{FF2B5EF4-FFF2-40B4-BE49-F238E27FC236}">
                <a16:creationId xmlns:a16="http://schemas.microsoft.com/office/drawing/2014/main" id="{04937308-8F68-167B-372C-050C2C1FEB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7833FC5-D13C-B03F-F241-53D8ED7DB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038" y="1738770"/>
            <a:ext cx="3720331" cy="36852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B53CBC9-76C9-A674-56C9-FFAA10BA56A0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0038" y="5709438"/>
            <a:ext cx="1226147" cy="704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82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CB7B5B4-CDD0-1CD3-BBA0-4F0D2A0ABA27}"/>
              </a:ext>
            </a:extLst>
          </p:cNvPr>
          <p:cNvSpPr/>
          <p:nvPr/>
        </p:nvSpPr>
        <p:spPr>
          <a:xfrm>
            <a:off x="413657" y="2525486"/>
            <a:ext cx="7293429" cy="18723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E43C14-D6D8-C3E7-AA48-C9ECF4988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is this an issue?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723EAA-A675-00EE-7670-ED62368F7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3069" y="681037"/>
            <a:ext cx="3517900" cy="5346700"/>
          </a:xfrm>
          <a:prstGeom prst="rect">
            <a:avLst/>
          </a:prstGeom>
        </p:spPr>
      </p:pic>
      <p:sp>
        <p:nvSpPr>
          <p:cNvPr id="7" name="AutoShape 2">
            <a:hlinkClick r:id="rId3"/>
            <a:extLst>
              <a:ext uri="{FF2B5EF4-FFF2-40B4-BE49-F238E27FC236}">
                <a16:creationId xmlns:a16="http://schemas.microsoft.com/office/drawing/2014/main" id="{04937308-8F68-167B-372C-050C2C1FEB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DBB9D64-499E-8171-4D37-FCA06A69F832}"/>
              </a:ext>
            </a:extLst>
          </p:cNvPr>
          <p:cNvSpPr txBox="1">
            <a:spLocks/>
          </p:cNvSpPr>
          <p:nvPr/>
        </p:nvSpPr>
        <p:spPr>
          <a:xfrm>
            <a:off x="501031" y="1748212"/>
            <a:ext cx="7206055" cy="4222000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 baseline="0">
                <a:solidFill>
                  <a:srgbClr val="04183B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rgbClr val="04183B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rgbClr val="04183B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 baseline="0">
                <a:solidFill>
                  <a:srgbClr val="04183B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 baseline="0">
                <a:solidFill>
                  <a:srgbClr val="04183B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4183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 the current financial returns for grid ESS in the UK align with the environmental goal of CO2 reduction?</a:t>
            </a: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4183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Grid storage </a:t>
            </a:r>
            <a:r>
              <a:rPr kumimoji="0" lang="en-US" sz="2400" b="0" i="0" u="sng" strike="noStrike" kern="1200" cap="none" spc="0" normalizeH="0" baseline="0" noProof="0" dirty="0">
                <a:ln>
                  <a:noFill/>
                </a:ln>
                <a:solidFill>
                  <a:srgbClr val="04183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might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4183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enable CO2 emission reductions (1) by avoiding curtailment of renewables, (2) by removing the need for fossil fuel generators to run part-loaded to provide ancillary services. However we do not yet have a methodology for estimating the impacts. Why? Because we must account for the topology of the network.</a:t>
            </a: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4183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GB rebalancing activities </a:t>
            </a:r>
            <a:r>
              <a:rPr kumimoji="0" lang="en-US" sz="2400" b="0" i="0" u="sng" strike="noStrike" kern="1200" cap="none" spc="0" normalizeH="0" baseline="0" noProof="0" dirty="0">
                <a:ln>
                  <a:noFill/>
                </a:ln>
                <a:solidFill>
                  <a:srgbClr val="04183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already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4183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have a locationally-varied impact on CO2 emissions – could be of order 30% difference e.g. between Scotland and SW England due to congestion management, location of renewable generators, etc.</a:t>
            </a: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4183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3942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5C6E3-93A1-F8D6-491B-89EC299C2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158D4-D3FE-8673-A6D5-AD3C50742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GB" sz="1800" dirty="0">
                <a:effectLst/>
                <a:latin typeface="ArialMT"/>
              </a:rPr>
              <a:t>Develop a high-fidelity GB transmission system </a:t>
            </a:r>
            <a:r>
              <a:rPr lang="en-GB" sz="1800" b="1" dirty="0">
                <a:effectLst/>
                <a:latin typeface="ArialMT"/>
              </a:rPr>
              <a:t>power flow and market mode</a:t>
            </a:r>
            <a:r>
              <a:rPr lang="en-GB" sz="1800" dirty="0">
                <a:effectLst/>
                <a:latin typeface="ArialMT"/>
              </a:rPr>
              <a:t>l which can be used to evaluate the </a:t>
            </a:r>
            <a:r>
              <a:rPr lang="en-GB" sz="1800" b="1" dirty="0">
                <a:effectLst/>
                <a:latin typeface="ArialMT"/>
              </a:rPr>
              <a:t>direct and indirect carbon impacts </a:t>
            </a:r>
            <a:r>
              <a:rPr lang="en-GB" sz="1800" dirty="0">
                <a:effectLst/>
                <a:latin typeface="ArialMT"/>
              </a:rPr>
              <a:t>of new grid-scale energy storage systems, accounting for technology and location. </a:t>
            </a:r>
          </a:p>
          <a:p>
            <a:pPr>
              <a:buFont typeface="+mj-lt"/>
              <a:buAutoNum type="arabicPeriod"/>
            </a:pPr>
            <a:r>
              <a:rPr lang="en-GB" sz="1800" dirty="0">
                <a:effectLst/>
                <a:latin typeface="ArialMT"/>
              </a:rPr>
              <a:t>Develop scenarios for assessing the carbon reduction potential of energy storage at </a:t>
            </a:r>
            <a:r>
              <a:rPr lang="en-GB" sz="1800" b="1" dirty="0">
                <a:effectLst/>
                <a:latin typeface="ArialMT"/>
              </a:rPr>
              <a:t>investment/planning time scales </a:t>
            </a:r>
            <a:r>
              <a:rPr lang="en-GB" sz="1800" dirty="0">
                <a:effectLst/>
                <a:latin typeface="ArialMT"/>
              </a:rPr>
              <a:t>and methods for quantifying the impact of energy storage investment decisions on system-level carbon and financial performance. </a:t>
            </a:r>
          </a:p>
          <a:p>
            <a:pPr>
              <a:buFont typeface="+mj-lt"/>
              <a:buAutoNum type="arabicPeriod"/>
            </a:pPr>
            <a:r>
              <a:rPr lang="en-GB" sz="1800" dirty="0">
                <a:effectLst/>
                <a:latin typeface="ArialMT"/>
              </a:rPr>
              <a:t>Develop new tools for </a:t>
            </a:r>
            <a:r>
              <a:rPr lang="en-GB" sz="1800" b="1" dirty="0">
                <a:effectLst/>
                <a:latin typeface="ArialMT"/>
              </a:rPr>
              <a:t>time series modelling and data</a:t>
            </a:r>
            <a:r>
              <a:rPr lang="en-GB" sz="1800" dirty="0">
                <a:effectLst/>
                <a:latin typeface="ArialMT"/>
              </a:rPr>
              <a:t> curation, generation, and management to improve model consistency and to accurately quantify the uncertainty of results. </a:t>
            </a:r>
          </a:p>
          <a:p>
            <a:pPr>
              <a:buFont typeface="+mj-lt"/>
              <a:buAutoNum type="arabicPeriod"/>
            </a:pPr>
            <a:r>
              <a:rPr lang="en-GB" sz="1800" dirty="0">
                <a:effectLst/>
                <a:latin typeface="ArialMT"/>
              </a:rPr>
              <a:t>Complete national scale analysis for the next </a:t>
            </a:r>
            <a:r>
              <a:rPr lang="en-GB" sz="1800" b="1" dirty="0">
                <a:effectLst/>
                <a:latin typeface="ArialMT"/>
              </a:rPr>
              <a:t>15 years </a:t>
            </a:r>
            <a:r>
              <a:rPr lang="en-GB" sz="1800" dirty="0">
                <a:effectLst/>
                <a:latin typeface="ArialMT"/>
              </a:rPr>
              <a:t>and develop a report with </a:t>
            </a:r>
            <a:r>
              <a:rPr lang="en-GB" sz="1800" b="1" dirty="0">
                <a:effectLst/>
                <a:latin typeface="ArialMT"/>
              </a:rPr>
              <a:t>policy recommendations </a:t>
            </a:r>
            <a:r>
              <a:rPr lang="en-GB" sz="1800" dirty="0">
                <a:effectLst/>
                <a:latin typeface="ArialMT"/>
              </a:rPr>
              <a:t>for near- and longer-term market reforms. </a:t>
            </a:r>
          </a:p>
          <a:p>
            <a:pPr>
              <a:buFont typeface="+mj-lt"/>
              <a:buAutoNum type="arabicPeriod"/>
            </a:pPr>
            <a:r>
              <a:rPr lang="en-GB" sz="1800" dirty="0">
                <a:effectLst/>
                <a:latin typeface="ArialMT"/>
              </a:rPr>
              <a:t>Integrate the new models into an </a:t>
            </a:r>
            <a:r>
              <a:rPr lang="en-GB" sz="1800" b="1" dirty="0">
                <a:effectLst/>
                <a:latin typeface="ArialMT"/>
              </a:rPr>
              <a:t>open-source software toolkit </a:t>
            </a:r>
            <a:r>
              <a:rPr lang="en-GB" sz="1800" dirty="0">
                <a:effectLst/>
                <a:latin typeface="ArialMT"/>
              </a:rPr>
              <a:t>for other researchers, analysts, and policymakers.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031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4A569-30C8-4863-454E-B7AE0DDE3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GB" dirty="0"/>
              <a:t>10:30 Group Introductions</a:t>
            </a:r>
          </a:p>
        </p:txBody>
      </p:sp>
    </p:spTree>
    <p:extLst>
      <p:ext uri="{BB962C8B-B14F-4D97-AF65-F5344CB8AC3E}">
        <p14:creationId xmlns:p14="http://schemas.microsoft.com/office/powerpoint/2010/main" val="4231226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972</Words>
  <Application>Microsoft Macintosh PowerPoint</Application>
  <PresentationFormat>Widescreen</PresentationFormat>
  <Paragraphs>107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ArialMT</vt:lpstr>
      <vt:lpstr>Calibri</vt:lpstr>
      <vt:lpstr>Calibri Light</vt:lpstr>
      <vt:lpstr>Office Theme</vt:lpstr>
      <vt:lpstr>Data-driven exploration of the carbon emissions impact of grid energy storage deployment and dispatch  (DDECEIGESDD?!)  Kick off Meeting</vt:lpstr>
      <vt:lpstr>Agenda</vt:lpstr>
      <vt:lpstr>Aims of today</vt:lpstr>
      <vt:lpstr>Why are we here? Overall aim..</vt:lpstr>
      <vt:lpstr>In the beginning…</vt:lpstr>
      <vt:lpstr>Why is this an issue?</vt:lpstr>
      <vt:lpstr>Why is this an issue?</vt:lpstr>
      <vt:lpstr>Project objectives</vt:lpstr>
      <vt:lpstr>10:30 Group Introductions</vt:lpstr>
      <vt:lpstr>Introductions</vt:lpstr>
      <vt:lpstr>11:45 Break</vt:lpstr>
      <vt:lpstr>12:00 Project details and background information  </vt:lpstr>
      <vt:lpstr>Project objectives</vt:lpstr>
      <vt:lpstr>Work packages</vt:lpstr>
      <vt:lpstr>PowerPoint Presentation</vt:lpstr>
      <vt:lpstr>Practical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Data-driven exploration of the carbon emissions impact of grid energy storage deployment and dispatch  DDECEIGESDD Kick off Meeting</dc:title>
  <dc:creator>Philipp Grunewald</dc:creator>
  <cp:lastModifiedBy>David Howey</cp:lastModifiedBy>
  <cp:revision>16</cp:revision>
  <dcterms:created xsi:type="dcterms:W3CDTF">2022-11-23T10:41:01Z</dcterms:created>
  <dcterms:modified xsi:type="dcterms:W3CDTF">2022-11-24T09:47:30Z</dcterms:modified>
</cp:coreProperties>
</file>

<file path=docProps/thumbnail.jpeg>
</file>